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notesMasterIdLst>
    <p:notesMasterId r:id="rId13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image" Target="../media/image-1002-1.png"/><Relationship Id="rId2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74320" y="274320"/>
            <a:ext cx="1371600" cy="457200"/>
          </a:xfrm>
          <a:prstGeom prst="rect">
            <a:avLst/>
          </a:prstGeom>
        </p:spPr>
      </p:pic>
      <p:sp>
        <p:nvSpPr>
          <p:cNvPr id="3" name="Text 0"/>
          <p:cNvSpPr/>
          <p:nvPr/>
        </p:nvSpPr>
        <p:spPr>
          <a:xfrm>
            <a:off x="457200" y="488632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algn="r" indent="0" marL="0">
              <a:buNone/>
            </a:pPr>
            <a:r>
              <a:rPr lang="en-US" sz="800" dirty="0">
                <a:solidFill>
                  <a:srgbClr val="666666"/>
                </a:solidFill>
              </a:rPr>
              <a:t>Put Eisenhower Matrix for Teachers to practice at https://www.eisenhowermatrix.com/templates/eisenhower-matrix-for-teachers-guide/</a:t>
            </a:r>
            <a:endParaRPr lang="en-US" sz="80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eisenhowermatrix.com" TargetMode="Externa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78D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1828800"/>
            <a:ext cx="8229600" cy="13716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4400" b="1" dirty="0">
                <a:solidFill>
                  <a:srgbClr val="FFFFFF"/>
                </a:solidFill>
              </a:rPr>
              <a:t>The Teacher's Guide to the Eisenhower Matrix</a:t>
            </a:r>
            <a:endParaRPr lang="en-US" sz="4400" dirty="0"/>
          </a:p>
        </p:txBody>
      </p:sp>
      <p:sp>
        <p:nvSpPr>
          <p:cNvPr id="3" name="Text 1"/>
          <p:cNvSpPr/>
          <p:nvPr/>
        </p:nvSpPr>
        <p:spPr>
          <a:xfrm>
            <a:off x="457200" y="32004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400" dirty="0">
                <a:solidFill>
                  <a:srgbClr val="FFFFFF"/>
                </a:solidFill>
              </a:rPr>
              <a:t>Stop Taking Work Home Every Night</a:t>
            </a:r>
            <a:endParaRPr lang="en-US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600" b="1" dirty="0">
                <a:solidFill>
                  <a:srgbClr val="0078D4"/>
                </a:solidFill>
              </a:rPr>
              <a:t>Your Daily Eisenhower Routine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1645920"/>
            <a:ext cx="3657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400" b="1" dirty="0">
                <a:solidFill>
                  <a:srgbClr val="333333"/>
                </a:solidFill>
              </a:rPr>
              <a:t>Morning (5 minutes)</a:t>
            </a:r>
            <a:endParaRPr lang="en-US" sz="2400" dirty="0"/>
          </a:p>
        </p:txBody>
      </p:sp>
      <p:sp>
        <p:nvSpPr>
          <p:cNvPr id="4" name="Text 2"/>
          <p:cNvSpPr/>
          <p:nvPr/>
        </p:nvSpPr>
        <p:spPr>
          <a:xfrm>
            <a:off x="457200" y="228600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1. Brain dump everything on your mind onto paper</a:t>
            </a:r>
            <a:endParaRPr lang="en-US" sz="1100" dirty="0"/>
          </a:p>
        </p:txBody>
      </p:sp>
      <p:sp>
        <p:nvSpPr>
          <p:cNvPr id="5" name="Text 3"/>
          <p:cNvSpPr/>
          <p:nvPr/>
        </p:nvSpPr>
        <p:spPr>
          <a:xfrm>
            <a:off x="457200" y="269748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2. Run each item through the 3-question system</a:t>
            </a:r>
            <a:endParaRPr lang="en-US" sz="1100" dirty="0"/>
          </a:p>
        </p:txBody>
      </p:sp>
      <p:sp>
        <p:nvSpPr>
          <p:cNvPr id="6" name="Text 4"/>
          <p:cNvSpPr/>
          <p:nvPr/>
        </p:nvSpPr>
        <p:spPr>
          <a:xfrm>
            <a:off x="457200" y="310896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3. Place each task in the appropriate quadrant</a:t>
            </a:r>
            <a:endParaRPr lang="en-US" sz="1100" dirty="0"/>
          </a:p>
        </p:txBody>
      </p:sp>
      <p:sp>
        <p:nvSpPr>
          <p:cNvPr id="7" name="Text 5"/>
          <p:cNvSpPr/>
          <p:nvPr/>
        </p:nvSpPr>
        <p:spPr>
          <a:xfrm>
            <a:off x="457200" y="352044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4. Identify your ONE Quadrant 2 task for today</a:t>
            </a:r>
            <a:endParaRPr lang="en-US" sz="1100" dirty="0"/>
          </a:p>
        </p:txBody>
      </p:sp>
      <p:sp>
        <p:nvSpPr>
          <p:cNvPr id="8" name="Text 6"/>
          <p:cNvSpPr/>
          <p:nvPr/>
        </p:nvSpPr>
        <p:spPr>
          <a:xfrm>
            <a:off x="457200" y="393192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5. Schedule it during your prep or planning time</a:t>
            </a:r>
            <a:endParaRPr lang="en-US" sz="1100" dirty="0"/>
          </a:p>
        </p:txBody>
      </p:sp>
      <p:sp>
        <p:nvSpPr>
          <p:cNvPr id="9" name="Text 7"/>
          <p:cNvSpPr/>
          <p:nvPr/>
        </p:nvSpPr>
        <p:spPr>
          <a:xfrm>
            <a:off x="4572000" y="1645920"/>
            <a:ext cx="3657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400" b="1" dirty="0">
                <a:solidFill>
                  <a:srgbClr val="333333"/>
                </a:solidFill>
              </a:rPr>
              <a:t>Afternoon (3 minutes)</a:t>
            </a:r>
            <a:endParaRPr lang="en-US" sz="2400" dirty="0"/>
          </a:p>
        </p:txBody>
      </p:sp>
      <p:sp>
        <p:nvSpPr>
          <p:cNvPr id="10" name="Text 8"/>
          <p:cNvSpPr/>
          <p:nvPr/>
        </p:nvSpPr>
        <p:spPr>
          <a:xfrm>
            <a:off x="4572000" y="228600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1. Cross off completed tasks (celebrate!)</a:t>
            </a:r>
            <a:endParaRPr lang="en-US" sz="1100" dirty="0"/>
          </a:p>
        </p:txBody>
      </p:sp>
      <p:sp>
        <p:nvSpPr>
          <p:cNvPr id="11" name="Text 9"/>
          <p:cNvSpPr/>
          <p:nvPr/>
        </p:nvSpPr>
        <p:spPr>
          <a:xfrm>
            <a:off x="4572000" y="269748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2. Move any incomplete Quadrant 1 tasks to tomorrow</a:t>
            </a:r>
            <a:endParaRPr lang="en-US" sz="1100" dirty="0"/>
          </a:p>
        </p:txBody>
      </p:sp>
      <p:sp>
        <p:nvSpPr>
          <p:cNvPr id="12" name="Text 10"/>
          <p:cNvSpPr/>
          <p:nvPr/>
        </p:nvSpPr>
        <p:spPr>
          <a:xfrm>
            <a:off x="4572000" y="310896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3. Add any new tasks that came up during the day</a:t>
            </a:r>
            <a:endParaRPr lang="en-US" sz="1100" dirty="0"/>
          </a:p>
        </p:txBody>
      </p:sp>
      <p:sp>
        <p:nvSpPr>
          <p:cNvPr id="13" name="Text 11"/>
          <p:cNvSpPr/>
          <p:nvPr/>
        </p:nvSpPr>
        <p:spPr>
          <a:xfrm>
            <a:off x="4572000" y="352044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4. Identify tomorrow's ONE Quadrant 2 priority</a:t>
            </a:r>
            <a:endParaRPr lang="en-US" sz="11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bg>
      <p:bgPr>
        <a:solidFill>
          <a:srgbClr val="0078D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18288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600" b="1" dirty="0">
                <a:solidFill>
                  <a:srgbClr val="FFFFFF"/>
                </a:solidFill>
              </a:rPr>
              <a:t>Start Using the Eisenhower Matrix Today!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320040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000" dirty="0">
                <a:solidFill>
                  <a:srgbClr val="FFFFFF"/>
                </a:solidFill>
              </a:rPr>
              <a:t>Visit our digital version at:</a:t>
            </a:r>
            <a:endParaRPr lang="en-US" sz="2000" dirty="0"/>
          </a:p>
        </p:txBody>
      </p:sp>
      <p:sp>
        <p:nvSpPr>
          <p:cNvPr id="4" name="Text 2">
            <a:hlinkClick r:id="rId1" tooltip=""/>
          </p:cNvPr>
          <p:cNvSpPr/>
          <p:nvPr/>
        </p:nvSpPr>
        <p:spPr>
          <a:xfrm>
            <a:off x="457200" y="365760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400" u="sng" dirty="0">
                <a:solidFill>
                  <a:srgbClr val="FFFFFF"/>
                </a:solidFill>
                <a:hlinkClick r:id="rId1" invalidUrl="" action="" tgtFrame="" tooltip="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https://www.eisenhowermatrix.com</a:t>
            </a:r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600" b="1" dirty="0">
                <a:solidFill>
                  <a:srgbClr val="0078D4"/>
                </a:solidFill>
              </a:rPr>
              <a:t>Why Teachers Need This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164592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342900" indent="-342900">
              <a:lnSpc>
                <a:spcPts val="1400"/>
              </a:lnSpc>
              <a:buSzPct val="100000"/>
              <a:buChar char="•"/>
            </a:pPr>
            <a:r>
              <a:rPr lang="en-US" sz="1200" dirty="0">
                <a:solidFill>
                  <a:srgbClr val="333333"/>
                </a:solidFill>
              </a:rPr>
              <a:t>The 3 AM Panic: Waking up remembering you forgot to submit grades, prepare tomorrow's lesson, AND respond to parent emails.</a:t>
            </a:r>
            <a:endParaRPr lang="en-US" sz="1200" dirty="0"/>
          </a:p>
        </p:txBody>
      </p:sp>
      <p:sp>
        <p:nvSpPr>
          <p:cNvPr id="4" name="Text 2"/>
          <p:cNvSpPr/>
          <p:nvPr/>
        </p:nvSpPr>
        <p:spPr>
          <a:xfrm>
            <a:off x="457200" y="228600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342900" indent="-342900">
              <a:lnSpc>
                <a:spcPts val="1400"/>
              </a:lnSpc>
              <a:buSzPct val="100000"/>
              <a:buChar char="•"/>
            </a:pPr>
            <a:r>
              <a:rPr lang="en-US" sz="1200" dirty="0">
                <a:solidFill>
                  <a:srgbClr val="333333"/>
                </a:solidFill>
              </a:rPr>
              <a:t>The Never-Ending To-Do List: Every task feels urgent when you have 25 students counting on you, admin breathing down your neck, and parents expecting immediate responses.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92608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342900" indent="-342900">
              <a:lnSpc>
                <a:spcPts val="1400"/>
              </a:lnSpc>
              <a:buSzPct val="100000"/>
              <a:buChar char="•"/>
            </a:pPr>
            <a:r>
              <a:rPr lang="en-US" sz="1200" dirty="0">
                <a:solidFill>
                  <a:srgbClr val="333333"/>
                </a:solidFill>
              </a:rPr>
              <a:t>The Sunday Scaries: Spending your entire weekend catching up on grading and planning, only to start Monday already exhausted.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457200" y="356616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342900" indent="-342900">
              <a:lnSpc>
                <a:spcPts val="1400"/>
              </a:lnSpc>
              <a:buSzPct val="100000"/>
              <a:buChar char="•"/>
            </a:pPr>
            <a:r>
              <a:rPr lang="en-US" sz="1200" dirty="0">
                <a:solidFill>
                  <a:srgbClr val="333333"/>
                </a:solidFill>
              </a:rPr>
              <a:t>The Interruption Avalanche: Just when you sit down to plan, there's a behavior issue, a parent call, an impromptu meeting, or a technology crisis.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18288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800" b="1" dirty="0">
                <a:solidFill>
                  <a:srgbClr val="0078D4"/>
                </a:solidFill>
              </a:rPr>
              <a:t>Your Eisenhower Matrix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457200" y="640080"/>
            <a:ext cx="822960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333333"/>
                </a:solidFill>
              </a:rPr>
              <a:t>A Teacher's Command Center</a:t>
            </a:r>
            <a:endParaRPr lang="en-US" sz="1800" dirty="0"/>
          </a:p>
        </p:txBody>
      </p:sp>
      <p:graphicFrame>
        <p:nvGraphicFramePr>
          <p:cNvPr id="4" name="Table 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9011935"/>
              </p:ext>
            </p:extLst>
          </p:nvPr>
        </p:nvGraphicFramePr>
        <p:xfrm>
          <a:off x="457200" y="1280160"/>
          <a:ext cx="8229600" cy="4389120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2194560"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Do First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</a:txBody>
                  <a:tcPr marL="91440" marR="91440" marT="45720" marB="45720" anchor="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E5"/>
                    </a:solidFill>
                  </a:tcPr>
                </a:tc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Plan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</a:txBody>
                  <a:tcPr marL="91440" marR="91440" marT="45720" marB="45720" anchor="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E5"/>
                    </a:solidFill>
                  </a:tcPr>
                </a:tc>
              </a:tr>
              <a:tr h="2194560"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Delegate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</a:txBody>
                  <a:tcPr marL="91440" marR="91440" marT="45720" marB="45720" anchor="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E5"/>
                    </a:solidFill>
                  </a:tcPr>
                </a:tc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Review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</a:txBody>
                  <a:tcPr marL="91440" marR="91440" marT="45720" marB="45720" anchor="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600" b="1" dirty="0">
                <a:solidFill>
                  <a:srgbClr val="0078D4"/>
                </a:solidFill>
              </a:rPr>
              <a:t>The Teacher's 3-Question Sort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1463040"/>
            <a:ext cx="822960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1. Does this need to be done before I leave school today?</a:t>
            </a:r>
            <a:endParaRPr lang="en-US" sz="1400" dirty="0"/>
          </a:p>
        </p:txBody>
      </p:sp>
      <p:sp>
        <p:nvSpPr>
          <p:cNvPr id="4" name="Text 2"/>
          <p:cNvSpPr/>
          <p:nvPr/>
        </p:nvSpPr>
        <p:spPr>
          <a:xfrm>
            <a:off x="914400" y="182880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E5F5E5"/>
                </a:solidFill>
              </a:rPr>
              <a:t>YES → It's URGENT → Continue to Q2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914400" y="214884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FFE5E5"/>
                </a:solidFill>
              </a:rPr>
              <a:t>NO → It's NOT URGENT → Continue to Q2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457200" y="2743200"/>
            <a:ext cx="822960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2. Does this directly impact student learning, safety, or my job requirements?</a:t>
            </a:r>
            <a:endParaRPr lang="en-US" sz="1400" dirty="0"/>
          </a:p>
        </p:txBody>
      </p:sp>
      <p:sp>
        <p:nvSpPr>
          <p:cNvPr id="7" name="Text 5"/>
          <p:cNvSpPr/>
          <p:nvPr/>
        </p:nvSpPr>
        <p:spPr>
          <a:xfrm>
            <a:off x="914400" y="310896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E5F5E5"/>
                </a:solidFill>
              </a:rPr>
              <a:t>YES → It's IMPORTANT → Place based on urgency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914400" y="342900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FFE5E5"/>
                </a:solidFill>
              </a:rPr>
              <a:t>NO → It's NOT IMPORTANT → Place based on urgency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57200" y="4023360"/>
            <a:ext cx="822960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3. Can a TA, volunteer, student, or technology help with this?</a:t>
            </a:r>
            <a:endParaRPr lang="en-US" sz="1400" dirty="0"/>
          </a:p>
        </p:txBody>
      </p:sp>
      <p:sp>
        <p:nvSpPr>
          <p:cNvPr id="10" name="Text 8"/>
          <p:cNvSpPr/>
          <p:nvPr/>
        </p:nvSpPr>
        <p:spPr>
          <a:xfrm>
            <a:off x="914400" y="438912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E5F5E5"/>
                </a:solidFill>
              </a:rPr>
              <a:t>YES → Consider DELEGATING (especially if in Q3)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914400" y="470916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FFE5E5"/>
                </a:solidFill>
              </a:rPr>
              <a:t>NO → You'll need to handle it personally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200" b="1" dirty="0">
                <a:solidFill>
                  <a:srgbClr val="0078D4"/>
                </a:solidFill>
              </a:rPr>
              <a:t>Quadrant 1: Crisis Mode (Do Now)</a:t>
            </a:r>
            <a:endParaRPr lang="en-US" sz="32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333333"/>
                </a:solidFill>
              </a:rPr>
              <a:t>True emergencies that directly impact student safety or immediate learning needs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457200" y="201168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Student having a medical emergency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33172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Safety always comes first - no explanation needed</a:t>
            </a:r>
            <a:endParaRPr lang="en-US" sz="1100" dirty="0"/>
          </a:p>
        </p:txBody>
      </p:sp>
      <p:sp>
        <p:nvSpPr>
          <p:cNvPr id="6" name="Text 4"/>
          <p:cNvSpPr/>
          <p:nvPr/>
        </p:nvSpPr>
        <p:spPr>
          <a:xfrm>
            <a:off x="457200" y="283464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Teaching your next class (when the bell rings)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57200" y="315468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Students are literally waiting for you</a:t>
            </a:r>
            <a:endParaRPr lang="en-US" sz="1100" dirty="0"/>
          </a:p>
        </p:txBody>
      </p:sp>
      <p:sp>
        <p:nvSpPr>
          <p:cNvPr id="8" name="Text 6"/>
          <p:cNvSpPr/>
          <p:nvPr/>
        </p:nvSpPr>
        <p:spPr>
          <a:xfrm>
            <a:off x="457200" y="365760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Mandated reporter duties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57200" y="397764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Legal requirement with immediate timeline</a:t>
            </a:r>
            <a:endParaRPr lang="en-US" sz="1100" dirty="0"/>
          </a:p>
        </p:txBody>
      </p:sp>
      <p:sp>
        <p:nvSpPr>
          <p:cNvPr id="10" name="Text 8"/>
          <p:cNvSpPr/>
          <p:nvPr/>
        </p:nvSpPr>
        <p:spPr>
          <a:xfrm>
            <a:off x="457200" y="448056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Tech failure during online learning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57200" y="480060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Students can't access learning without it</a:t>
            </a:r>
            <a:endParaRPr lang="en-US" sz="11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200" b="1" dirty="0">
                <a:solidFill>
                  <a:srgbClr val="0078D4"/>
                </a:solidFill>
              </a:rPr>
              <a:t>Quadrant 2: Growth Zone (Schedule)</a:t>
            </a:r>
            <a:endParaRPr lang="en-US" sz="32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333333"/>
                </a:solidFill>
              </a:rPr>
              <a:t>Activities that improve your teaching and prevent future crises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457200" y="201168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Unit planning during prep time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33172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Better lessons = less stress + more learning</a:t>
            </a:r>
            <a:endParaRPr lang="en-US" sz="1100" dirty="0"/>
          </a:p>
        </p:txBody>
      </p:sp>
      <p:sp>
        <p:nvSpPr>
          <p:cNvPr id="6" name="Text 4"/>
          <p:cNvSpPr/>
          <p:nvPr/>
        </p:nvSpPr>
        <p:spPr>
          <a:xfrm>
            <a:off x="457200" y="283464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Creating rubrics and assessment tools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57200" y="315468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Saves hours of grading time later</a:t>
            </a:r>
            <a:endParaRPr lang="en-US" sz="1100" dirty="0"/>
          </a:p>
        </p:txBody>
      </p:sp>
      <p:sp>
        <p:nvSpPr>
          <p:cNvPr id="8" name="Text 6"/>
          <p:cNvSpPr/>
          <p:nvPr/>
        </p:nvSpPr>
        <p:spPr>
          <a:xfrm>
            <a:off x="457200" y="365760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Building positive relationships with students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57200" y="397764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Prevents behavior issues and improves learning</a:t>
            </a:r>
            <a:endParaRPr lang="en-US" sz="1100" dirty="0"/>
          </a:p>
        </p:txBody>
      </p:sp>
      <p:sp>
        <p:nvSpPr>
          <p:cNvPr id="10" name="Text 8"/>
          <p:cNvSpPr/>
          <p:nvPr/>
        </p:nvSpPr>
        <p:spPr>
          <a:xfrm>
            <a:off x="457200" y="448056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Professional development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57200" y="480060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Better skills = easier teaching</a:t>
            </a:r>
            <a:endParaRPr lang="en-US" sz="11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200" b="1" dirty="0">
                <a:solidFill>
                  <a:srgbClr val="0078D4"/>
                </a:solidFill>
              </a:rPr>
              <a:t>Quadrant 3: Distraction Zone (Delegate)</a:t>
            </a:r>
            <a:endParaRPr lang="en-US" sz="32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333333"/>
                </a:solidFill>
              </a:rPr>
              <a:t>Tasks that feel urgent but don't require your expertise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457200" y="201168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Making copies for tomorrow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33172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Can a TA, volunteer, or student helper do this?</a:t>
            </a:r>
            <a:endParaRPr lang="en-US" sz="1100" dirty="0"/>
          </a:p>
        </p:txBody>
      </p:sp>
      <p:sp>
        <p:nvSpPr>
          <p:cNvPr id="6" name="Text 4"/>
          <p:cNvSpPr/>
          <p:nvPr/>
        </p:nvSpPr>
        <p:spPr>
          <a:xfrm>
            <a:off x="457200" y="283464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Routine parent emails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57200" y="315468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Create templates or use voice-to-text</a:t>
            </a:r>
            <a:endParaRPr lang="en-US" sz="1100" dirty="0"/>
          </a:p>
        </p:txBody>
      </p:sp>
      <p:sp>
        <p:nvSpPr>
          <p:cNvPr id="8" name="Text 6"/>
          <p:cNvSpPr/>
          <p:nvPr/>
        </p:nvSpPr>
        <p:spPr>
          <a:xfrm>
            <a:off x="457200" y="365760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Data entry and attendance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57200" y="397764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Batch these or find tech shortcuts</a:t>
            </a:r>
            <a:endParaRPr lang="en-US" sz="1100" dirty="0"/>
          </a:p>
        </p:txBody>
      </p:sp>
      <p:sp>
        <p:nvSpPr>
          <p:cNvPr id="10" name="Text 8"/>
          <p:cNvSpPr/>
          <p:nvPr/>
        </p:nvSpPr>
        <p:spPr>
          <a:xfrm>
            <a:off x="457200" y="448056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Classroom organization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57200" y="480060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Students love helping with this</a:t>
            </a:r>
            <a:endParaRPr lang="en-US" sz="11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200" b="1" dirty="0">
                <a:solidFill>
                  <a:srgbClr val="0078D4"/>
                </a:solidFill>
              </a:rPr>
              <a:t>Quadrant 4: Time Waster Zone (Delete)</a:t>
            </a:r>
            <a:endParaRPr lang="en-US" sz="32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333333"/>
                </a:solidFill>
              </a:rPr>
              <a:t>Time wasters disguised as educational activities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457200" y="201168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Perfecting color-coded everything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33172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Students care about learning, not aesthetics</a:t>
            </a:r>
            <a:endParaRPr lang="en-US" sz="1100" dirty="0"/>
          </a:p>
        </p:txBody>
      </p:sp>
      <p:sp>
        <p:nvSpPr>
          <p:cNvPr id="6" name="Text 4"/>
          <p:cNvSpPr/>
          <p:nvPr/>
        </p:nvSpPr>
        <p:spPr>
          <a:xfrm>
            <a:off x="457200" y="283464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Attending optional meetings with no agenda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57200" y="315468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Your time is too valuable</a:t>
            </a:r>
            <a:endParaRPr lang="en-US" sz="1100" dirty="0"/>
          </a:p>
        </p:txBody>
      </p:sp>
      <p:sp>
        <p:nvSpPr>
          <p:cNvPr id="8" name="Text 6"/>
          <p:cNvSpPr/>
          <p:nvPr/>
        </p:nvSpPr>
        <p:spPr>
          <a:xfrm>
            <a:off x="457200" y="365760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Elaborate classroom decorations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57200" y="397764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Pinterest isn't paying your bills</a:t>
            </a:r>
            <a:endParaRPr lang="en-US" sz="1100" dirty="0"/>
          </a:p>
        </p:txBody>
      </p:sp>
      <p:sp>
        <p:nvSpPr>
          <p:cNvPr id="10" name="Text 8"/>
          <p:cNvSpPr/>
          <p:nvPr/>
        </p:nvSpPr>
        <p:spPr>
          <a:xfrm>
            <a:off x="457200" y="448056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Redoing work that's already good enough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57200" y="480060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Done is better than perfect</a:t>
            </a:r>
            <a:endParaRPr lang="en-US" sz="11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600" b="1" dirty="0">
                <a:solidFill>
                  <a:srgbClr val="0078D4"/>
                </a:solidFill>
              </a:rPr>
              <a:t>Common Traps to Avoid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164592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• The Everything is Urgent Trap</a:t>
            </a:r>
            <a:endParaRPr lang="en-US" sz="1400" dirty="0"/>
          </a:p>
        </p:txBody>
      </p:sp>
      <p:sp>
        <p:nvSpPr>
          <p:cNvPr id="4" name="Text 2"/>
          <p:cNvSpPr/>
          <p:nvPr/>
        </p:nvSpPr>
        <p:spPr>
          <a:xfrm>
            <a:off x="457200" y="201168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400"/>
              </a:lnSpc>
              <a:buNone/>
            </a:pPr>
            <a:r>
              <a:rPr lang="en-US" sz="1200" dirty="0">
                <a:solidFill>
                  <a:srgbClr val="E5F5E5"/>
                </a:solidFill>
              </a:rPr>
              <a:t>  Solution: Use the 24-hour rule: If it can wait 24 hours without serious consequences, it's not truly urgent.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65176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• The Guilt-Driven Yes Trap</a:t>
            </a:r>
            <a:endParaRPr lang="en-US" sz="1400" dirty="0"/>
          </a:p>
        </p:txBody>
      </p:sp>
      <p:sp>
        <p:nvSpPr>
          <p:cNvPr id="6" name="Text 4"/>
          <p:cNvSpPr/>
          <p:nvPr/>
        </p:nvSpPr>
        <p:spPr>
          <a:xfrm>
            <a:off x="457200" y="301752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400"/>
              </a:lnSpc>
              <a:buNone/>
            </a:pPr>
            <a:r>
              <a:rPr lang="en-US" sz="1200" dirty="0">
                <a:solidFill>
                  <a:srgbClr val="E5F5E5"/>
                </a:solidFill>
              </a:rPr>
              <a:t>  Solution: Your first responsibility is to your students' learning. Everything else is optional.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57200" y="365760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• The Perfection Trap</a:t>
            </a:r>
            <a:endParaRPr lang="en-US" sz="1400" dirty="0"/>
          </a:p>
        </p:txBody>
      </p:sp>
      <p:sp>
        <p:nvSpPr>
          <p:cNvPr id="8" name="Text 6"/>
          <p:cNvSpPr/>
          <p:nvPr/>
        </p:nvSpPr>
        <p:spPr>
          <a:xfrm>
            <a:off x="457200" y="402336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400"/>
              </a:lnSpc>
              <a:buNone/>
            </a:pPr>
            <a:r>
              <a:rPr lang="en-US" sz="1200" dirty="0">
                <a:solidFill>
                  <a:srgbClr val="E5F5E5"/>
                </a:solidFill>
              </a:rPr>
              <a:t>  Solution: Done is better than perfect. Your students need your energy, not your perfection.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Appfluence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Eisenhower Matrix for Teachers: Complete Guide &amp; Free Templates</dc:title>
  <dc:subject>Master classroom time management with the Eisenhower Matrix. Free printable templates, video tutorials, and digital tools designed specifically for educators.</dc:subject>
  <dc:creator>EisenhowerMatrix.com</dc:creator>
  <cp:lastModifiedBy>EisenhowerMatrix.com</cp:lastModifiedBy>
  <cp:revision>1</cp:revision>
  <dcterms:created xsi:type="dcterms:W3CDTF">2025-08-06T15:15:37Z</dcterms:created>
  <dcterms:modified xsi:type="dcterms:W3CDTF">2025-08-06T15:15:37Z</dcterms:modified>
</cp:coreProperties>
</file>