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notesMasterIdLst>
    <p:notesMasterId r:id="rId13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image" Target="../media/image-1002-1.png"/><Relationship Id="rId2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preencoded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74320" y="274320"/>
            <a:ext cx="1371600" cy="457200"/>
          </a:xfrm>
          <a:prstGeom prst="rect">
            <a:avLst/>
          </a:prstGeom>
        </p:spPr>
      </p:pic>
      <p:sp>
        <p:nvSpPr>
          <p:cNvPr id="3" name="Text 0"/>
          <p:cNvSpPr/>
          <p:nvPr/>
        </p:nvSpPr>
        <p:spPr>
          <a:xfrm>
            <a:off x="457200" y="4886325"/>
            <a:ext cx="8229600" cy="27432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algn="r" indent="0" marL="0">
              <a:buNone/>
            </a:pPr>
            <a:r>
              <a:rPr lang="en-US" sz="800" dirty="0">
                <a:solidFill>
                  <a:srgbClr val="666666"/>
                </a:solidFill>
              </a:rPr>
              <a:t>Put Eisenhower Matrix for Sales-representatives to practice at https://www.eisenhowermatrix.com/templates/eisenhower-matrix-for-sales-representatives/</a:t>
            </a:r>
            <a:endParaRPr lang="en-US" sz="80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eisenhowermatrix.com" TargetMode="Externa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78D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1828800"/>
            <a:ext cx="8229600" cy="13716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4400" b="1" dirty="0">
                <a:solidFill>
                  <a:srgbClr val="FFFFFF"/>
                </a:solidFill>
              </a:rPr>
              <a:t>The Sales Rep's Guide to the Eisenhower Matrix</a:t>
            </a:r>
            <a:endParaRPr lang="en-US" sz="4400" dirty="0"/>
          </a:p>
        </p:txBody>
      </p:sp>
      <p:sp>
        <p:nvSpPr>
          <p:cNvPr id="3" name="Text 1"/>
          <p:cNvSpPr/>
          <p:nvPr/>
        </p:nvSpPr>
        <p:spPr>
          <a:xfrm>
            <a:off x="457200" y="32004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2400" dirty="0">
                <a:solidFill>
                  <a:srgbClr val="FFFFFF"/>
                </a:solidFill>
              </a:rPr>
              <a:t>Close More Deals, Chase Fewer Dead Ends</a:t>
            </a:r>
            <a:endParaRPr lang="en-US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600" b="1" dirty="0">
                <a:solidFill>
                  <a:srgbClr val="0078D4"/>
                </a:solidFill>
              </a:rPr>
              <a:t>Your Daily Sales Success Routine</a:t>
            </a:r>
            <a:endParaRPr lang="en-US" sz="3600" dirty="0"/>
          </a:p>
        </p:txBody>
      </p:sp>
      <p:sp>
        <p:nvSpPr>
          <p:cNvPr id="3" name="Text 1"/>
          <p:cNvSpPr/>
          <p:nvPr/>
        </p:nvSpPr>
        <p:spPr>
          <a:xfrm>
            <a:off x="457200" y="1645920"/>
            <a:ext cx="3657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400" b="1" dirty="0">
                <a:solidFill>
                  <a:srgbClr val="333333"/>
                </a:solidFill>
              </a:rPr>
              <a:t>Morning (5 minutes)</a:t>
            </a:r>
            <a:endParaRPr lang="en-US" sz="2400" dirty="0"/>
          </a:p>
        </p:txBody>
      </p:sp>
      <p:sp>
        <p:nvSpPr>
          <p:cNvPr id="4" name="Text 2"/>
          <p:cNvSpPr/>
          <p:nvPr/>
        </p:nvSpPr>
        <p:spPr>
          <a:xfrm>
            <a:off x="457200" y="228600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1. Review today's must-close deals (Q1)</a:t>
            </a:r>
            <a:endParaRPr lang="en-US" sz="1100" dirty="0"/>
          </a:p>
        </p:txBody>
      </p:sp>
      <p:sp>
        <p:nvSpPr>
          <p:cNvPr id="5" name="Text 3"/>
          <p:cNvSpPr/>
          <p:nvPr/>
        </p:nvSpPr>
        <p:spPr>
          <a:xfrm>
            <a:off x="457200" y="269748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2. Check calendar for scheduled Q2 activities</a:t>
            </a:r>
            <a:endParaRPr lang="en-US" sz="1100" dirty="0"/>
          </a:p>
        </p:txBody>
      </p:sp>
      <p:sp>
        <p:nvSpPr>
          <p:cNvPr id="6" name="Text 4"/>
          <p:cNvSpPr/>
          <p:nvPr/>
        </p:nvSpPr>
        <p:spPr>
          <a:xfrm>
            <a:off x="457200" y="310896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3. List all new leads and requests</a:t>
            </a:r>
            <a:endParaRPr lang="en-US" sz="1100" dirty="0"/>
          </a:p>
        </p:txBody>
      </p:sp>
      <p:sp>
        <p:nvSpPr>
          <p:cNvPr id="7" name="Text 5"/>
          <p:cNvSpPr/>
          <p:nvPr/>
        </p:nvSpPr>
        <p:spPr>
          <a:xfrm>
            <a:off x="457200" y="352044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4. Sort using the 3-question system</a:t>
            </a:r>
            <a:endParaRPr lang="en-US" sz="1100" dirty="0"/>
          </a:p>
        </p:txBody>
      </p:sp>
      <p:sp>
        <p:nvSpPr>
          <p:cNvPr id="8" name="Text 6"/>
          <p:cNvSpPr/>
          <p:nvPr/>
        </p:nvSpPr>
        <p:spPr>
          <a:xfrm>
            <a:off x="457200" y="393192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5. Block time for highest-revenue tasks</a:t>
            </a:r>
            <a:endParaRPr lang="en-US" sz="1100" dirty="0"/>
          </a:p>
        </p:txBody>
      </p:sp>
      <p:sp>
        <p:nvSpPr>
          <p:cNvPr id="9" name="Text 7"/>
          <p:cNvSpPr/>
          <p:nvPr/>
        </p:nvSpPr>
        <p:spPr>
          <a:xfrm>
            <a:off x="4572000" y="1645920"/>
            <a:ext cx="3657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400" b="1" dirty="0">
                <a:solidFill>
                  <a:srgbClr val="333333"/>
                </a:solidFill>
              </a:rPr>
              <a:t>Afternoon (5 minutes)</a:t>
            </a:r>
            <a:endParaRPr lang="en-US" sz="2400" dirty="0"/>
          </a:p>
        </p:txBody>
      </p:sp>
      <p:sp>
        <p:nvSpPr>
          <p:cNvPr id="10" name="Text 8"/>
          <p:cNvSpPr/>
          <p:nvPr/>
        </p:nvSpPr>
        <p:spPr>
          <a:xfrm>
            <a:off x="4572000" y="228600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1. Update CRM with today's progress</a:t>
            </a:r>
            <a:endParaRPr lang="en-US" sz="1100" dirty="0"/>
          </a:p>
        </p:txBody>
      </p:sp>
      <p:sp>
        <p:nvSpPr>
          <p:cNvPr id="11" name="Text 9"/>
          <p:cNvSpPr/>
          <p:nvPr/>
        </p:nvSpPr>
        <p:spPr>
          <a:xfrm>
            <a:off x="4572000" y="269748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2. Move incomplete Q1 items to tomorrow</a:t>
            </a:r>
            <a:endParaRPr lang="en-US" sz="1100" dirty="0"/>
          </a:p>
        </p:txBody>
      </p:sp>
      <p:sp>
        <p:nvSpPr>
          <p:cNvPr id="12" name="Text 10"/>
          <p:cNvSpPr/>
          <p:nvPr/>
        </p:nvSpPr>
        <p:spPr>
          <a:xfrm>
            <a:off x="4572000" y="310896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3. Schedule tomorrow's Q2 activities</a:t>
            </a:r>
            <a:endParaRPr lang="en-US" sz="1100" dirty="0"/>
          </a:p>
        </p:txBody>
      </p:sp>
      <p:sp>
        <p:nvSpPr>
          <p:cNvPr id="13" name="Text 11"/>
          <p:cNvSpPr/>
          <p:nvPr/>
        </p:nvSpPr>
        <p:spPr>
          <a:xfrm>
            <a:off x="4572000" y="352044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4. Celebrate wins (seriously, do this!)</a:t>
            </a:r>
            <a:endParaRPr lang="en-US" sz="1100" dirty="0"/>
          </a:p>
        </p:txBody>
      </p:sp>
      <p:sp>
        <p:nvSpPr>
          <p:cNvPr id="14" name="Text 12"/>
          <p:cNvSpPr/>
          <p:nvPr/>
        </p:nvSpPr>
        <p:spPr>
          <a:xfrm>
            <a:off x="4572000" y="393192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5. Set phone to 'off' - you've earned it</a:t>
            </a:r>
            <a:endParaRPr lang="en-US" sz="11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bg>
      <p:bgPr>
        <a:solidFill>
          <a:srgbClr val="0078D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18288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600" b="1" dirty="0">
                <a:solidFill>
                  <a:srgbClr val="FFFFFF"/>
                </a:solidFill>
              </a:rPr>
              <a:t>Start Using the Eisenhower Matrix Today!</a:t>
            </a:r>
            <a:endParaRPr lang="en-US" sz="3600" dirty="0"/>
          </a:p>
        </p:txBody>
      </p:sp>
      <p:sp>
        <p:nvSpPr>
          <p:cNvPr id="3" name="Text 1"/>
          <p:cNvSpPr/>
          <p:nvPr/>
        </p:nvSpPr>
        <p:spPr>
          <a:xfrm>
            <a:off x="457200" y="320040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2000" dirty="0">
                <a:solidFill>
                  <a:srgbClr val="FFFFFF"/>
                </a:solidFill>
              </a:rPr>
              <a:t>Visit our digital version at:</a:t>
            </a:r>
            <a:endParaRPr lang="en-US" sz="2000" dirty="0"/>
          </a:p>
        </p:txBody>
      </p:sp>
      <p:sp>
        <p:nvSpPr>
          <p:cNvPr id="4" name="Text 2">
            <a:hlinkClick r:id="rId1" tooltip=""/>
          </p:cNvPr>
          <p:cNvSpPr/>
          <p:nvPr/>
        </p:nvSpPr>
        <p:spPr>
          <a:xfrm>
            <a:off x="457200" y="365760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2400" u="sng" dirty="0">
                <a:solidFill>
                  <a:srgbClr val="FFFFFF"/>
                </a:solidFill>
                <a:hlinkClick r:id="rId1" invalidUrl="" action="" tgtFrame="" tooltip="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https://www.eisenhowermatrix.com</a:t>
            </a:r>
            <a:endParaRPr lang="en-US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600" b="1" dirty="0">
                <a:solidFill>
                  <a:srgbClr val="0078D4"/>
                </a:solidFill>
              </a:rPr>
              <a:t>Why Sales-representatives Need This</a:t>
            </a:r>
            <a:endParaRPr lang="en-US" sz="3600" dirty="0"/>
          </a:p>
        </p:txBody>
      </p:sp>
      <p:sp>
        <p:nvSpPr>
          <p:cNvPr id="3" name="Text 1"/>
          <p:cNvSpPr/>
          <p:nvPr/>
        </p:nvSpPr>
        <p:spPr>
          <a:xfrm>
            <a:off x="457200" y="164592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342900" indent="-342900">
              <a:lnSpc>
                <a:spcPts val="1400"/>
              </a:lnSpc>
              <a:buSzPct val="100000"/>
              <a:buChar char="•"/>
            </a:pPr>
            <a:r>
              <a:rPr lang="en-US" sz="1200" dirty="0">
                <a:solidFill>
                  <a:srgbClr val="333333"/>
                </a:solidFill>
              </a:rPr>
              <a:t>The End-of-Quarter Panic: It's the 28th, you're at 67% of quota, and every lead feels like life or death.</a:t>
            </a:r>
            <a:endParaRPr lang="en-US" sz="1200" dirty="0"/>
          </a:p>
        </p:txBody>
      </p:sp>
      <p:sp>
        <p:nvSpPr>
          <p:cNvPr id="4" name="Text 2"/>
          <p:cNvSpPr/>
          <p:nvPr/>
        </p:nvSpPr>
        <p:spPr>
          <a:xfrm>
            <a:off x="457200" y="228600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342900" indent="-342900">
              <a:lnSpc>
                <a:spcPts val="1400"/>
              </a:lnSpc>
              <a:buSzPct val="100000"/>
              <a:buChar char="•"/>
            </a:pPr>
            <a:r>
              <a:rPr lang="en-US" sz="1200" dirty="0">
                <a:solidFill>
                  <a:srgbClr val="333333"/>
                </a:solidFill>
              </a:rPr>
              <a:t>The Follow-Up Avalanche: Drowning in 'just checking in' emails while hot leads go cold because you can't keep track.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57200" y="292608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342900" indent="-342900">
              <a:lnSpc>
                <a:spcPts val="1400"/>
              </a:lnSpc>
              <a:buSzPct val="100000"/>
              <a:buChar char="•"/>
            </a:pPr>
            <a:r>
              <a:rPr lang="en-US" sz="1200" dirty="0">
                <a:solidFill>
                  <a:srgbClr val="333333"/>
                </a:solidFill>
              </a:rPr>
              <a:t>The Admin Time Sink: Spending prime selling hours updating CRM, creating reports, and sitting in meetings about meetings.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457200" y="356616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342900" indent="-342900">
              <a:lnSpc>
                <a:spcPts val="1400"/>
              </a:lnSpc>
              <a:buSzPct val="100000"/>
              <a:buChar char="•"/>
            </a:pPr>
            <a:r>
              <a:rPr lang="en-US" sz="1200" dirty="0">
                <a:solidFill>
                  <a:srgbClr val="333333"/>
                </a:solidFill>
              </a:rPr>
              <a:t>The Urgency Trap: Every prospect email feels urgent, but responding immediately to everyone means closing no one.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18288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2800" b="1" dirty="0">
                <a:solidFill>
                  <a:srgbClr val="0078D4"/>
                </a:solidFill>
              </a:rPr>
              <a:t>Your Sales Command Center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457200" y="640080"/>
            <a:ext cx="822960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333333"/>
                </a:solidFill>
              </a:rPr>
              <a:t>Pipeline Clarity in 4 Quadrants</a:t>
            </a:r>
            <a:endParaRPr lang="en-US" sz="1800" dirty="0"/>
          </a:p>
        </p:txBody>
      </p:sp>
      <p:graphicFrame>
        <p:nvGraphicFramePr>
          <p:cNvPr id="4" name="Table 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9011935"/>
              </p:ext>
            </p:extLst>
          </p:nvPr>
        </p:nvGraphicFramePr>
        <p:xfrm>
          <a:off x="457200" y="1280160"/>
          <a:ext cx="8229600" cy="4389120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2194560"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Do First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</a:txBody>
                  <a:tcPr marL="91440" marR="91440" marT="45720" marB="45720" anchor="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E5"/>
                    </a:solidFill>
                  </a:tcPr>
                </a:tc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Plan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</a:txBody>
                  <a:tcPr marL="91440" marR="91440" marT="45720" marB="45720" anchor="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5E5"/>
                    </a:solidFill>
                  </a:tcPr>
                </a:tc>
              </a:tr>
              <a:tr h="2194560"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Delegate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</a:txBody>
                  <a:tcPr marL="91440" marR="91440" marT="45720" marB="45720" anchor="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E5"/>
                    </a:solidFill>
                  </a:tcPr>
                </a:tc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Review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</a:txBody>
                  <a:tcPr marL="91440" marR="91440" marT="45720" marB="45720" anchor="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600" b="1" dirty="0">
                <a:solidFill>
                  <a:srgbClr val="0078D4"/>
                </a:solidFill>
              </a:rPr>
              <a:t>The Sales Rep's 3-Question Filter</a:t>
            </a:r>
            <a:endParaRPr lang="en-US" sz="3600" dirty="0"/>
          </a:p>
        </p:txBody>
      </p:sp>
      <p:sp>
        <p:nvSpPr>
          <p:cNvPr id="3" name="Text 1"/>
          <p:cNvSpPr/>
          <p:nvPr/>
        </p:nvSpPr>
        <p:spPr>
          <a:xfrm>
            <a:off x="457200" y="1463040"/>
            <a:ext cx="822960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400" b="1" dirty="0">
                <a:solidFill>
                  <a:srgbClr val="333333"/>
                </a:solidFill>
              </a:rPr>
              <a:t>1. Will this directly impact my quota THIS month?</a:t>
            </a:r>
            <a:endParaRPr lang="en-US" sz="1400" dirty="0"/>
          </a:p>
        </p:txBody>
      </p:sp>
      <p:sp>
        <p:nvSpPr>
          <p:cNvPr id="4" name="Text 2"/>
          <p:cNvSpPr/>
          <p:nvPr/>
        </p:nvSpPr>
        <p:spPr>
          <a:xfrm>
            <a:off x="914400" y="1828800"/>
            <a:ext cx="77724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E5F5E5"/>
                </a:solidFill>
              </a:rPr>
              <a:t>YES → It's URGENT → Continue to Q2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914400" y="2148840"/>
            <a:ext cx="77724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FFE5E5"/>
                </a:solidFill>
              </a:rPr>
              <a:t>NO → It's NOT URGENT → Continue to Q2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457200" y="2743200"/>
            <a:ext cx="822960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400" b="1" dirty="0">
                <a:solidFill>
                  <a:srgbClr val="333333"/>
                </a:solidFill>
              </a:rPr>
              <a:t>2. Does this move a deal forward or build pipeline?</a:t>
            </a:r>
            <a:endParaRPr lang="en-US" sz="1400" dirty="0"/>
          </a:p>
        </p:txBody>
      </p:sp>
      <p:sp>
        <p:nvSpPr>
          <p:cNvPr id="7" name="Text 5"/>
          <p:cNvSpPr/>
          <p:nvPr/>
        </p:nvSpPr>
        <p:spPr>
          <a:xfrm>
            <a:off x="914400" y="3108960"/>
            <a:ext cx="77724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E5F5E5"/>
                </a:solidFill>
              </a:rPr>
              <a:t>YES → It's IMPORTANT → Place based on urgency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914400" y="3429000"/>
            <a:ext cx="77724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FFE5E5"/>
                </a:solidFill>
              </a:rPr>
              <a:t>NO → It's NOT IMPORTANT → Place based on urgency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57200" y="4023360"/>
            <a:ext cx="822960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400" b="1" dirty="0">
                <a:solidFill>
                  <a:srgbClr val="333333"/>
                </a:solidFill>
              </a:rPr>
              <a:t>3. Can SDRs, marketing, or automation handle this?</a:t>
            </a:r>
            <a:endParaRPr lang="en-US" sz="1400" dirty="0"/>
          </a:p>
        </p:txBody>
      </p:sp>
      <p:sp>
        <p:nvSpPr>
          <p:cNvPr id="10" name="Text 8"/>
          <p:cNvSpPr/>
          <p:nvPr/>
        </p:nvSpPr>
        <p:spPr>
          <a:xfrm>
            <a:off x="914400" y="4389120"/>
            <a:ext cx="77724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E5F5E5"/>
                </a:solidFill>
              </a:rPr>
              <a:t>YES → Consider DELEGATING (especially if in Q3)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914400" y="4709160"/>
            <a:ext cx="77724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FFE5E5"/>
                </a:solidFill>
              </a:rPr>
              <a:t>NO → You need to handle it personally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200" b="1" dirty="0">
                <a:solidFill>
                  <a:srgbClr val="0078D4"/>
                </a:solidFill>
              </a:rPr>
              <a:t>Quadrant 1: Crisis Mode (Do Now)</a:t>
            </a:r>
            <a:endParaRPr lang="en-US" sz="3200" dirty="0"/>
          </a:p>
        </p:txBody>
      </p:sp>
      <p:sp>
        <p:nvSpPr>
          <p:cNvPr id="3" name="Text 1"/>
          <p:cNvSpPr/>
          <p:nvPr/>
        </p:nvSpPr>
        <p:spPr>
          <a:xfrm>
            <a:off x="457200" y="137160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333333"/>
                </a:solidFill>
              </a:rPr>
              <a:t>Revenue-generating activities with hard deadlines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457200" y="201168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Proposal due today for $100k deal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57200" y="233172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Direct impact on this month's quota</a:t>
            </a:r>
            <a:endParaRPr lang="en-US" sz="1100" dirty="0"/>
          </a:p>
        </p:txBody>
      </p:sp>
      <p:sp>
        <p:nvSpPr>
          <p:cNvPr id="6" name="Text 4"/>
          <p:cNvSpPr/>
          <p:nvPr/>
        </p:nvSpPr>
        <p:spPr>
          <a:xfrm>
            <a:off x="457200" y="283464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Contract expiring - renewal at risk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57200" y="315468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Losing existing revenue is worse than missing new</a:t>
            </a:r>
            <a:endParaRPr lang="en-US" sz="1100" dirty="0"/>
          </a:p>
        </p:txBody>
      </p:sp>
      <p:sp>
        <p:nvSpPr>
          <p:cNvPr id="8" name="Text 6"/>
          <p:cNvSpPr/>
          <p:nvPr/>
        </p:nvSpPr>
        <p:spPr>
          <a:xfrm>
            <a:off x="457200" y="365760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Hot lead wants pricing NOW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57200" y="397764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Strike while the iron is hot</a:t>
            </a:r>
            <a:endParaRPr lang="en-US" sz="1100" dirty="0"/>
          </a:p>
        </p:txBody>
      </p:sp>
      <p:sp>
        <p:nvSpPr>
          <p:cNvPr id="10" name="Text 8"/>
          <p:cNvSpPr/>
          <p:nvPr/>
        </p:nvSpPr>
        <p:spPr>
          <a:xfrm>
            <a:off x="457200" y="448056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Quarter-end deal needs VP approval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57200" y="480060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Miss today, wait 90 days</a:t>
            </a:r>
            <a:endParaRPr lang="en-US" sz="11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200" b="1" dirty="0">
                <a:solidFill>
                  <a:srgbClr val="0078D4"/>
                </a:solidFill>
              </a:rPr>
              <a:t>Quadrant 2: Growth Zone (Schedule)</a:t>
            </a:r>
            <a:endParaRPr lang="en-US" sz="3200" dirty="0"/>
          </a:p>
        </p:txBody>
      </p:sp>
      <p:sp>
        <p:nvSpPr>
          <p:cNvPr id="3" name="Text 1"/>
          <p:cNvSpPr/>
          <p:nvPr/>
        </p:nvSpPr>
        <p:spPr>
          <a:xfrm>
            <a:off x="457200" y="137160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333333"/>
                </a:solidFill>
              </a:rPr>
              <a:t>Activities that create future revenue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457200" y="201168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Research and map key accounts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57200" y="233172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Strategic selling beats spray and pray</a:t>
            </a:r>
            <a:endParaRPr lang="en-US" sz="1100" dirty="0"/>
          </a:p>
        </p:txBody>
      </p:sp>
      <p:sp>
        <p:nvSpPr>
          <p:cNvPr id="6" name="Text 4"/>
          <p:cNvSpPr/>
          <p:nvPr/>
        </p:nvSpPr>
        <p:spPr>
          <a:xfrm>
            <a:off x="457200" y="283464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Build relationships with decision makers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57200" y="315468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Trust closes deals, not features</a:t>
            </a:r>
            <a:endParaRPr lang="en-US" sz="1100" dirty="0"/>
          </a:p>
        </p:txBody>
      </p:sp>
      <p:sp>
        <p:nvSpPr>
          <p:cNvPr id="8" name="Text 6"/>
          <p:cNvSpPr/>
          <p:nvPr/>
        </p:nvSpPr>
        <p:spPr>
          <a:xfrm>
            <a:off x="457200" y="365760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Create custom demo for target vertical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57200" y="397764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Preparation separates pros from order-takers</a:t>
            </a:r>
            <a:endParaRPr lang="en-US" sz="1100" dirty="0"/>
          </a:p>
        </p:txBody>
      </p:sp>
      <p:sp>
        <p:nvSpPr>
          <p:cNvPr id="10" name="Text 8"/>
          <p:cNvSpPr/>
          <p:nvPr/>
        </p:nvSpPr>
        <p:spPr>
          <a:xfrm>
            <a:off x="457200" y="448056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Develop champion at strategic account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57200" y="480060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Internal advocates win enterprise deals</a:t>
            </a:r>
            <a:endParaRPr lang="en-US" sz="11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200" b="1" dirty="0">
                <a:solidFill>
                  <a:srgbClr val="0078D4"/>
                </a:solidFill>
              </a:rPr>
              <a:t>Quadrant 3: Distraction Zone (Delegate)</a:t>
            </a:r>
            <a:endParaRPr lang="en-US" sz="3200" dirty="0"/>
          </a:p>
        </p:txBody>
      </p:sp>
      <p:sp>
        <p:nvSpPr>
          <p:cNvPr id="3" name="Text 1"/>
          <p:cNvSpPr/>
          <p:nvPr/>
        </p:nvSpPr>
        <p:spPr>
          <a:xfrm>
            <a:off x="457200" y="137160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333333"/>
                </a:solidFill>
              </a:rPr>
              <a:t>Urgent tasks that don't require your expertise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457200" y="201168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Update 50 records in CRM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57200" y="233172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Sales ops or admin can handle</a:t>
            </a:r>
            <a:endParaRPr lang="en-US" sz="1100" dirty="0"/>
          </a:p>
        </p:txBody>
      </p:sp>
      <p:sp>
        <p:nvSpPr>
          <p:cNvPr id="6" name="Text 4"/>
          <p:cNvSpPr/>
          <p:nvPr/>
        </p:nvSpPr>
        <p:spPr>
          <a:xfrm>
            <a:off x="457200" y="283464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Schedule meetings across time zones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57200" y="315468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Use scheduling tools or assistant</a:t>
            </a:r>
            <a:endParaRPr lang="en-US" sz="1100" dirty="0"/>
          </a:p>
        </p:txBody>
      </p:sp>
      <p:sp>
        <p:nvSpPr>
          <p:cNvPr id="8" name="Text 6"/>
          <p:cNvSpPr/>
          <p:nvPr/>
        </p:nvSpPr>
        <p:spPr>
          <a:xfrm>
            <a:off x="457200" y="365760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Send routine follow-up emails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57200" y="397764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Create templates and sequences</a:t>
            </a:r>
            <a:endParaRPr lang="en-US" sz="1100" dirty="0"/>
          </a:p>
        </p:txBody>
      </p:sp>
      <p:sp>
        <p:nvSpPr>
          <p:cNvPr id="10" name="Text 8"/>
          <p:cNvSpPr/>
          <p:nvPr/>
        </p:nvSpPr>
        <p:spPr>
          <a:xfrm>
            <a:off x="457200" y="448056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Pull standard reports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57200" y="480060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Automate or delegate to analyst</a:t>
            </a:r>
            <a:endParaRPr lang="en-US" sz="11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200" b="1" dirty="0">
                <a:solidFill>
                  <a:srgbClr val="0078D4"/>
                </a:solidFill>
              </a:rPr>
              <a:t>Quadrant 4: Time Waster Zone (Delete)</a:t>
            </a:r>
            <a:endParaRPr lang="en-US" sz="3200" dirty="0"/>
          </a:p>
        </p:txBody>
      </p:sp>
      <p:sp>
        <p:nvSpPr>
          <p:cNvPr id="3" name="Text 1"/>
          <p:cNvSpPr/>
          <p:nvPr/>
        </p:nvSpPr>
        <p:spPr>
          <a:xfrm>
            <a:off x="457200" y="137160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333333"/>
                </a:solidFill>
              </a:rPr>
              <a:t>Activities that feel like work but don't drive revenue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457200" y="201168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Pursuing dead deals out of pride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57200" y="233172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Sunk cost fallacy costs commission</a:t>
            </a:r>
            <a:endParaRPr lang="en-US" sz="1100" dirty="0"/>
          </a:p>
        </p:txBody>
      </p:sp>
      <p:sp>
        <p:nvSpPr>
          <p:cNvPr id="6" name="Text 4"/>
          <p:cNvSpPr/>
          <p:nvPr/>
        </p:nvSpPr>
        <p:spPr>
          <a:xfrm>
            <a:off x="457200" y="283464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Perfecting email signatures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57200" y="315468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No one ever bought because of formatting</a:t>
            </a:r>
            <a:endParaRPr lang="en-US" sz="1100" dirty="0"/>
          </a:p>
        </p:txBody>
      </p:sp>
      <p:sp>
        <p:nvSpPr>
          <p:cNvPr id="8" name="Text 6"/>
          <p:cNvSpPr/>
          <p:nvPr/>
        </p:nvSpPr>
        <p:spPr>
          <a:xfrm>
            <a:off x="457200" y="365760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Endless research without outreach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57200" y="397764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Analysis paralysis doesn't close deals</a:t>
            </a:r>
            <a:endParaRPr lang="en-US" sz="1100" dirty="0"/>
          </a:p>
        </p:txBody>
      </p:sp>
      <p:sp>
        <p:nvSpPr>
          <p:cNvPr id="10" name="Text 8"/>
          <p:cNvSpPr/>
          <p:nvPr/>
        </p:nvSpPr>
        <p:spPr>
          <a:xfrm>
            <a:off x="457200" y="448056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Attending every product webinar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57200" y="480060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Learn what you need, when you need it</a:t>
            </a:r>
            <a:endParaRPr lang="en-US" sz="11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600" b="1" dirty="0">
                <a:solidFill>
                  <a:srgbClr val="0078D4"/>
                </a:solidFill>
              </a:rPr>
              <a:t>Common Traps to Avoid</a:t>
            </a:r>
            <a:endParaRPr lang="en-US" sz="3600" dirty="0"/>
          </a:p>
        </p:txBody>
      </p:sp>
      <p:sp>
        <p:nvSpPr>
          <p:cNvPr id="3" name="Text 1"/>
          <p:cNvSpPr/>
          <p:nvPr/>
        </p:nvSpPr>
        <p:spPr>
          <a:xfrm>
            <a:off x="457200" y="164592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400" b="1" dirty="0">
                <a:solidFill>
                  <a:srgbClr val="333333"/>
                </a:solidFill>
              </a:rPr>
              <a:t>• The Everything's Urgent Trap</a:t>
            </a:r>
            <a:endParaRPr lang="en-US" sz="1400" dirty="0"/>
          </a:p>
        </p:txBody>
      </p:sp>
      <p:sp>
        <p:nvSpPr>
          <p:cNvPr id="4" name="Text 2"/>
          <p:cNvSpPr/>
          <p:nvPr/>
        </p:nvSpPr>
        <p:spPr>
          <a:xfrm>
            <a:off x="457200" y="201168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400"/>
              </a:lnSpc>
              <a:buNone/>
            </a:pPr>
            <a:r>
              <a:rPr lang="en-US" sz="1200" dirty="0">
                <a:solidFill>
                  <a:srgbClr val="E5F5E5"/>
                </a:solidFill>
              </a:rPr>
              <a:t>  Solution: Use the revenue timeline test. If it won't close this month, it's not urgent. Important maybe, but not urgent.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57200" y="265176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400" b="1" dirty="0">
                <a:solidFill>
                  <a:srgbClr val="333333"/>
                </a:solidFill>
              </a:rPr>
              <a:t>• The Activity Metrics Trap</a:t>
            </a:r>
            <a:endParaRPr lang="en-US" sz="1400" dirty="0"/>
          </a:p>
        </p:txBody>
      </p:sp>
      <p:sp>
        <p:nvSpPr>
          <p:cNvPr id="6" name="Text 4"/>
          <p:cNvSpPr/>
          <p:nvPr/>
        </p:nvSpPr>
        <p:spPr>
          <a:xfrm>
            <a:off x="457200" y="301752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400"/>
              </a:lnSpc>
              <a:buNone/>
            </a:pPr>
            <a:r>
              <a:rPr lang="en-US" sz="1200" dirty="0">
                <a:solidFill>
                  <a:srgbClr val="E5F5E5"/>
                </a:solidFill>
              </a:rPr>
              <a:t>  Solution: Track leading indicators that matter: meaningful conversations, qualified opportunities, and pipeline velocity.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57200" y="365760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400" b="1" dirty="0">
                <a:solidFill>
                  <a:srgbClr val="333333"/>
                </a:solidFill>
              </a:rPr>
              <a:t>• The Shiny Logo Syndrome</a:t>
            </a:r>
            <a:endParaRPr lang="en-US" sz="1400" dirty="0"/>
          </a:p>
        </p:txBody>
      </p:sp>
      <p:sp>
        <p:nvSpPr>
          <p:cNvPr id="8" name="Text 6"/>
          <p:cNvSpPr/>
          <p:nvPr/>
        </p:nvSpPr>
        <p:spPr>
          <a:xfrm>
            <a:off x="457200" y="402336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400"/>
              </a:lnSpc>
              <a:buNone/>
            </a:pPr>
            <a:r>
              <a:rPr lang="en-US" sz="1200" dirty="0">
                <a:solidFill>
                  <a:srgbClr val="E5F5E5"/>
                </a:solidFill>
              </a:rPr>
              <a:t>  Solution: Big logos must meet the same criteria. A Fortune 500 tire kicker is still a tire kicker.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Appfluence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Eisenhower Matrix for Sales Representatives: Hit Quotas Without Burnout | Free Templates</dc:title>
  <dc:subject>Master sales time management with the Eisenhower Matrix. Prioritize leads, manage pipelines, and exceed quotas. Free templates designed for sales professionals.</dc:subject>
  <dc:creator>EisenhowerMatrix.com</dc:creator>
  <cp:lastModifiedBy>EisenhowerMatrix.com</cp:lastModifiedBy>
  <cp:revision>1</cp:revision>
  <dcterms:created xsi:type="dcterms:W3CDTF">2025-08-08T11:48:00Z</dcterms:created>
  <dcterms:modified xsi:type="dcterms:W3CDTF">2025-08-08T11:48:00Z</dcterms:modified>
</cp:coreProperties>
</file>