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notesMasterIdLst>
    <p:notesMasterId r:id="rId13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image" Target="../media/image-1002-1.png"/><Relationship Id="rId2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preencoded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74320" y="274320"/>
            <a:ext cx="1371600" cy="457200"/>
          </a:xfrm>
          <a:prstGeom prst="rect">
            <a:avLst/>
          </a:prstGeom>
        </p:spPr>
      </p:pic>
      <p:sp>
        <p:nvSpPr>
          <p:cNvPr id="3" name="Text 0"/>
          <p:cNvSpPr/>
          <p:nvPr/>
        </p:nvSpPr>
        <p:spPr>
          <a:xfrm>
            <a:off x="457200" y="4886325"/>
            <a:ext cx="8229600" cy="27432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algn="r" indent="0" marL="0">
              <a:buNone/>
            </a:pPr>
            <a:r>
              <a:rPr lang="en-US" sz="800" dirty="0">
                <a:solidFill>
                  <a:srgbClr val="666666"/>
                </a:solidFill>
              </a:rPr>
              <a:t>Put Eisenhower Matrix for Executive-assistants to practice at https://www.eisenhowermatrix.com/templates/eisenhower-matrix-for-executive-assistants/</a:t>
            </a:r>
            <a:endParaRPr lang="en-US" sz="80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eisenhowermatrix.com" TargetMode="Externa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78D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1828800"/>
            <a:ext cx="8229600" cy="13716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4400" b="1" dirty="0">
                <a:solidFill>
                  <a:srgbClr val="FFFFFF"/>
                </a:solidFill>
              </a:rPr>
              <a:t>The Executive Assistant's Eisenhower Matrix</a:t>
            </a:r>
            <a:endParaRPr lang="en-US" sz="4400" dirty="0"/>
          </a:p>
        </p:txBody>
      </p:sp>
      <p:sp>
        <p:nvSpPr>
          <p:cNvPr id="3" name="Text 1"/>
          <p:cNvSpPr/>
          <p:nvPr/>
        </p:nvSpPr>
        <p:spPr>
          <a:xfrm>
            <a:off x="457200" y="32004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2400" dirty="0">
                <a:solidFill>
                  <a:srgbClr val="FFFFFF"/>
                </a:solidFill>
              </a:rPr>
              <a:t>Be the Strategic Partner, Not Just the Calendar Keeper</a:t>
            </a:r>
            <a:endParaRPr lang="en-US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600" b="1" dirty="0">
                <a:solidFill>
                  <a:srgbClr val="0078D4"/>
                </a:solidFill>
              </a:rPr>
              <a:t>The EA's Daily Command Center Check</a:t>
            </a:r>
            <a:endParaRPr lang="en-US" sz="3600" dirty="0"/>
          </a:p>
        </p:txBody>
      </p:sp>
      <p:sp>
        <p:nvSpPr>
          <p:cNvPr id="3" name="Text 1"/>
          <p:cNvSpPr/>
          <p:nvPr/>
        </p:nvSpPr>
        <p:spPr>
          <a:xfrm>
            <a:off x="457200" y="1645920"/>
            <a:ext cx="3657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400" b="1" dirty="0">
                <a:solidFill>
                  <a:srgbClr val="333333"/>
                </a:solidFill>
              </a:rPr>
              <a:t>Morning (10 minutes)</a:t>
            </a:r>
            <a:endParaRPr lang="en-US" sz="2400" dirty="0"/>
          </a:p>
        </p:txBody>
      </p:sp>
      <p:sp>
        <p:nvSpPr>
          <p:cNvPr id="4" name="Text 2"/>
          <p:cNvSpPr/>
          <p:nvPr/>
        </p:nvSpPr>
        <p:spPr>
          <a:xfrm>
            <a:off x="457200" y="228600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1. Review all executive calendars</a:t>
            </a:r>
            <a:endParaRPr lang="en-US" sz="1100" dirty="0"/>
          </a:p>
        </p:txBody>
      </p:sp>
      <p:sp>
        <p:nvSpPr>
          <p:cNvPr id="5" name="Text 3"/>
          <p:cNvSpPr/>
          <p:nvPr/>
        </p:nvSpPr>
        <p:spPr>
          <a:xfrm>
            <a:off x="457200" y="269748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2. Check for overnight urgencies</a:t>
            </a:r>
            <a:endParaRPr lang="en-US" sz="1100" dirty="0"/>
          </a:p>
        </p:txBody>
      </p:sp>
      <p:sp>
        <p:nvSpPr>
          <p:cNvPr id="6" name="Text 4"/>
          <p:cNvSpPr/>
          <p:nvPr/>
        </p:nvSpPr>
        <p:spPr>
          <a:xfrm>
            <a:off x="457200" y="310896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3. Sort new requests into quadrants</a:t>
            </a:r>
            <a:endParaRPr lang="en-US" sz="1100" dirty="0"/>
          </a:p>
        </p:txBody>
      </p:sp>
      <p:sp>
        <p:nvSpPr>
          <p:cNvPr id="7" name="Text 5"/>
          <p:cNvSpPr/>
          <p:nvPr/>
        </p:nvSpPr>
        <p:spPr>
          <a:xfrm>
            <a:off x="457200" y="352044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4. Identify today's Q1 and Q2 items</a:t>
            </a:r>
            <a:endParaRPr lang="en-US" sz="1100" dirty="0"/>
          </a:p>
        </p:txBody>
      </p:sp>
      <p:sp>
        <p:nvSpPr>
          <p:cNvPr id="8" name="Text 6"/>
          <p:cNvSpPr/>
          <p:nvPr/>
        </p:nvSpPr>
        <p:spPr>
          <a:xfrm>
            <a:off x="457200" y="393192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5. Send daily brief to executive(s)</a:t>
            </a:r>
            <a:endParaRPr lang="en-US" sz="1100" dirty="0"/>
          </a:p>
        </p:txBody>
      </p:sp>
      <p:sp>
        <p:nvSpPr>
          <p:cNvPr id="9" name="Text 7"/>
          <p:cNvSpPr/>
          <p:nvPr/>
        </p:nvSpPr>
        <p:spPr>
          <a:xfrm>
            <a:off x="4572000" y="1645920"/>
            <a:ext cx="3657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400" b="1" dirty="0">
                <a:solidFill>
                  <a:srgbClr val="333333"/>
                </a:solidFill>
              </a:rPr>
              <a:t>Afternoon (5 minutes)</a:t>
            </a:r>
            <a:endParaRPr lang="en-US" sz="2400" dirty="0"/>
          </a:p>
        </p:txBody>
      </p:sp>
      <p:sp>
        <p:nvSpPr>
          <p:cNvPr id="10" name="Text 8"/>
          <p:cNvSpPr/>
          <p:nvPr/>
        </p:nvSpPr>
        <p:spPr>
          <a:xfrm>
            <a:off x="4572000" y="228600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1. Update completed tasks</a:t>
            </a:r>
            <a:endParaRPr lang="en-US" sz="1100" dirty="0"/>
          </a:p>
        </p:txBody>
      </p:sp>
      <p:sp>
        <p:nvSpPr>
          <p:cNvPr id="11" name="Text 9"/>
          <p:cNvSpPr/>
          <p:nvPr/>
        </p:nvSpPr>
        <p:spPr>
          <a:xfrm>
            <a:off x="4572000" y="269748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2. Prep tomorrow's priorities</a:t>
            </a:r>
            <a:endParaRPr lang="en-US" sz="1100" dirty="0"/>
          </a:p>
        </p:txBody>
      </p:sp>
      <p:sp>
        <p:nvSpPr>
          <p:cNvPr id="12" name="Text 10"/>
          <p:cNvSpPr/>
          <p:nvPr/>
        </p:nvSpPr>
        <p:spPr>
          <a:xfrm>
            <a:off x="4572000" y="310896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3. Send end-of-day status if needed</a:t>
            </a:r>
            <a:endParaRPr lang="en-US" sz="1100" dirty="0"/>
          </a:p>
        </p:txBody>
      </p:sp>
      <p:sp>
        <p:nvSpPr>
          <p:cNvPr id="13" name="Text 11"/>
          <p:cNvSpPr/>
          <p:nvPr/>
        </p:nvSpPr>
        <p:spPr>
          <a:xfrm>
            <a:off x="4572000" y="352044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4. Note any process improvements</a:t>
            </a:r>
            <a:endParaRPr lang="en-US" sz="1100" dirty="0"/>
          </a:p>
        </p:txBody>
      </p:sp>
      <p:sp>
        <p:nvSpPr>
          <p:cNvPr id="14" name="Text 12"/>
          <p:cNvSpPr/>
          <p:nvPr/>
        </p:nvSpPr>
        <p:spPr>
          <a:xfrm>
            <a:off x="4572000" y="393192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5. Clear Q4 items guilt-free</a:t>
            </a:r>
            <a:endParaRPr lang="en-US" sz="11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bg>
      <p:bgPr>
        <a:solidFill>
          <a:srgbClr val="0078D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18288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600" b="1" dirty="0">
                <a:solidFill>
                  <a:srgbClr val="FFFFFF"/>
                </a:solidFill>
              </a:rPr>
              <a:t>Start Using the Eisenhower Matrix Today!</a:t>
            </a:r>
            <a:endParaRPr lang="en-US" sz="3600" dirty="0"/>
          </a:p>
        </p:txBody>
      </p:sp>
      <p:sp>
        <p:nvSpPr>
          <p:cNvPr id="3" name="Text 1"/>
          <p:cNvSpPr/>
          <p:nvPr/>
        </p:nvSpPr>
        <p:spPr>
          <a:xfrm>
            <a:off x="457200" y="320040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2000" dirty="0">
                <a:solidFill>
                  <a:srgbClr val="FFFFFF"/>
                </a:solidFill>
              </a:rPr>
              <a:t>Visit our digital version at:</a:t>
            </a:r>
            <a:endParaRPr lang="en-US" sz="2000" dirty="0"/>
          </a:p>
        </p:txBody>
      </p:sp>
      <p:sp>
        <p:nvSpPr>
          <p:cNvPr id="4" name="Text 2">
            <a:hlinkClick r:id="rId1" tooltip=""/>
          </p:cNvPr>
          <p:cNvSpPr/>
          <p:nvPr/>
        </p:nvSpPr>
        <p:spPr>
          <a:xfrm>
            <a:off x="457200" y="365760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2400" u="sng" dirty="0">
                <a:solidFill>
                  <a:srgbClr val="FFFFFF"/>
                </a:solidFill>
                <a:hlinkClick r:id="rId1" invalidUrl="" action="" tgtFrame="" tooltip="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https://www.eisenhowermatrix.com</a:t>
            </a:r>
            <a:endParaRPr lang="en-US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600" b="1" dirty="0">
                <a:solidFill>
                  <a:srgbClr val="0078D4"/>
                </a:solidFill>
              </a:rPr>
              <a:t>Why Executive-assistants Need This</a:t>
            </a:r>
            <a:endParaRPr lang="en-US" sz="3600" dirty="0"/>
          </a:p>
        </p:txBody>
      </p:sp>
      <p:sp>
        <p:nvSpPr>
          <p:cNvPr id="3" name="Text 1"/>
          <p:cNvSpPr/>
          <p:nvPr/>
        </p:nvSpPr>
        <p:spPr>
          <a:xfrm>
            <a:off x="457200" y="164592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342900" indent="-342900">
              <a:lnSpc>
                <a:spcPts val="1400"/>
              </a:lnSpc>
              <a:buSzPct val="100000"/>
              <a:buChar char="•"/>
            </a:pPr>
            <a:r>
              <a:rPr lang="en-US" sz="1200" dirty="0">
                <a:solidFill>
                  <a:srgbClr val="333333"/>
                </a:solidFill>
              </a:rPr>
              <a:t>The Everything Is Urgent Trap: Every request comes marked 'ASAP' from people who all think they're your exec's top priority.</a:t>
            </a:r>
            <a:endParaRPr lang="en-US" sz="1200" dirty="0"/>
          </a:p>
        </p:txBody>
      </p:sp>
      <p:sp>
        <p:nvSpPr>
          <p:cNvPr id="4" name="Text 2"/>
          <p:cNvSpPr/>
          <p:nvPr/>
        </p:nvSpPr>
        <p:spPr>
          <a:xfrm>
            <a:off x="457200" y="228600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342900" indent="-342900">
              <a:lnSpc>
                <a:spcPts val="1400"/>
              </a:lnSpc>
              <a:buSzPct val="100000"/>
              <a:buChar char="•"/>
            </a:pPr>
            <a:r>
              <a:rPr lang="en-US" sz="1200" dirty="0">
                <a:solidFill>
                  <a:srgbClr val="333333"/>
                </a:solidFill>
              </a:rPr>
              <a:t>The Calendar Tetris Nightmare: Fitting 15 hours of meetings into an 8-hour day while protecting time for actual work.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57200" y="292608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342900" indent="-342900">
              <a:lnSpc>
                <a:spcPts val="1400"/>
              </a:lnSpc>
              <a:buSzPct val="100000"/>
              <a:buChar char="•"/>
            </a:pPr>
            <a:r>
              <a:rPr lang="en-US" sz="1200" dirty="0">
                <a:solidFill>
                  <a:srgbClr val="333333"/>
                </a:solidFill>
              </a:rPr>
              <a:t>The Gatekeeper Dilemma: Deciding who gets access and when, without offending important stakeholders.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457200" y="356616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342900" indent="-342900">
              <a:lnSpc>
                <a:spcPts val="1400"/>
              </a:lnSpc>
              <a:buSzPct val="100000"/>
              <a:buChar char="•"/>
            </a:pPr>
            <a:r>
              <a:rPr lang="en-US" sz="1200" dirty="0">
                <a:solidFill>
                  <a:srgbClr val="333333"/>
                </a:solidFill>
              </a:rPr>
              <a:t>The Mind Reader Expectation: Anticipating needs before they're expressed while managing your own crushing workload.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18288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2800" b="1" dirty="0">
                <a:solidFill>
                  <a:srgbClr val="0078D4"/>
                </a:solidFill>
              </a:rPr>
              <a:t>Executive Assistant's Eisenhower Matrix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457200" y="640080"/>
            <a:ext cx="822960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333333"/>
                </a:solidFill>
              </a:rPr>
              <a:t>Your Strategic Support Dashboard</a:t>
            </a:r>
            <a:endParaRPr lang="en-US" sz="1800" dirty="0"/>
          </a:p>
        </p:txBody>
      </p:sp>
      <p:graphicFrame>
        <p:nvGraphicFramePr>
          <p:cNvPr id="4" name="Table 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9011935"/>
              </p:ext>
            </p:extLst>
          </p:nvPr>
        </p:nvGraphicFramePr>
        <p:xfrm>
          <a:off x="457200" y="1280160"/>
          <a:ext cx="8229600" cy="4389120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2194560"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Handle Now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</a:txBody>
                  <a:tcPr marL="91440" marR="91440" marT="45720" marB="45720" anchor="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E5"/>
                    </a:solidFill>
                  </a:tcPr>
                </a:tc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Strategic Work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</a:txBody>
                  <a:tcPr marL="91440" marR="91440" marT="45720" marB="45720" anchor="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5E5"/>
                    </a:solidFill>
                  </a:tcPr>
                </a:tc>
              </a:tr>
              <a:tr h="2194560"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Delegate/Redirect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</a:txBody>
                  <a:tcPr marL="91440" marR="91440" marT="45720" marB="45720" anchor="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E5"/>
                    </a:solidFill>
                  </a:tcPr>
                </a:tc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Decline Politely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</a:txBody>
                  <a:tcPr marL="91440" marR="91440" marT="45720" marB="45720" anchor="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600" b="1" dirty="0">
                <a:solidFill>
                  <a:srgbClr val="0078D4"/>
                </a:solidFill>
              </a:rPr>
              <a:t>The EA's 3-Question Filter</a:t>
            </a:r>
            <a:endParaRPr lang="en-US" sz="3600" dirty="0"/>
          </a:p>
        </p:txBody>
      </p:sp>
      <p:sp>
        <p:nvSpPr>
          <p:cNvPr id="3" name="Text 1"/>
          <p:cNvSpPr/>
          <p:nvPr/>
        </p:nvSpPr>
        <p:spPr>
          <a:xfrm>
            <a:off x="457200" y="1463040"/>
            <a:ext cx="822960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400" b="1" dirty="0">
                <a:solidFill>
                  <a:srgbClr val="333333"/>
                </a:solidFill>
              </a:rPr>
              <a:t>1. Does this need executive attention in the next 24 hours?</a:t>
            </a:r>
            <a:endParaRPr lang="en-US" sz="1400" dirty="0"/>
          </a:p>
        </p:txBody>
      </p:sp>
      <p:sp>
        <p:nvSpPr>
          <p:cNvPr id="4" name="Text 2"/>
          <p:cNvSpPr/>
          <p:nvPr/>
        </p:nvSpPr>
        <p:spPr>
          <a:xfrm>
            <a:off x="914400" y="1828800"/>
            <a:ext cx="77724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E5F5E5"/>
                </a:solidFill>
              </a:rPr>
              <a:t>YES → It's URGENT → Continue to Q2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914400" y="2148840"/>
            <a:ext cx="77724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FFE5E5"/>
                </a:solidFill>
              </a:rPr>
              <a:t>NO → It's NOT URGENT → Continue to Q2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457200" y="2743200"/>
            <a:ext cx="822960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400" b="1" dirty="0">
                <a:solidFill>
                  <a:srgbClr val="333333"/>
                </a:solidFill>
              </a:rPr>
              <a:t>2. Does this align with executive priorities or strategic goals?</a:t>
            </a:r>
            <a:endParaRPr lang="en-US" sz="1400" dirty="0"/>
          </a:p>
        </p:txBody>
      </p:sp>
      <p:sp>
        <p:nvSpPr>
          <p:cNvPr id="7" name="Text 5"/>
          <p:cNvSpPr/>
          <p:nvPr/>
        </p:nvSpPr>
        <p:spPr>
          <a:xfrm>
            <a:off x="914400" y="3108960"/>
            <a:ext cx="77724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E5F5E5"/>
                </a:solidFill>
              </a:rPr>
              <a:t>YES → It's IMPORTANT → Place based on urgency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914400" y="3429000"/>
            <a:ext cx="77724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FFE5E5"/>
                </a:solidFill>
              </a:rPr>
              <a:t>NO → It's NOT IMPORTANT → Place based on urgency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57200" y="4023360"/>
            <a:ext cx="822960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400" b="1" dirty="0">
                <a:solidFill>
                  <a:srgbClr val="333333"/>
                </a:solidFill>
              </a:rPr>
              <a:t>3. Can someone else handle this or can it be systematized?</a:t>
            </a:r>
            <a:endParaRPr lang="en-US" sz="1400" dirty="0"/>
          </a:p>
        </p:txBody>
      </p:sp>
      <p:sp>
        <p:nvSpPr>
          <p:cNvPr id="10" name="Text 8"/>
          <p:cNvSpPr/>
          <p:nvPr/>
        </p:nvSpPr>
        <p:spPr>
          <a:xfrm>
            <a:off x="914400" y="4389120"/>
            <a:ext cx="77724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E5F5E5"/>
                </a:solidFill>
              </a:rPr>
              <a:t>YES → Consider DELEGATING (especially if in Q3)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914400" y="4709160"/>
            <a:ext cx="77724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FFE5E5"/>
                </a:solidFill>
              </a:rPr>
              <a:t>NO → You need to handle it personally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200" b="1" dirty="0">
                <a:solidFill>
                  <a:srgbClr val="0078D4"/>
                </a:solidFill>
              </a:rPr>
              <a:t>Quadrant 1: Crisis Mode (Do Now)</a:t>
            </a:r>
            <a:endParaRPr lang="en-US" sz="3200" dirty="0"/>
          </a:p>
        </p:txBody>
      </p:sp>
      <p:sp>
        <p:nvSpPr>
          <p:cNvPr id="3" name="Text 1"/>
          <p:cNvSpPr/>
          <p:nvPr/>
        </p:nvSpPr>
        <p:spPr>
          <a:xfrm>
            <a:off x="457200" y="137160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333333"/>
                </a:solidFill>
              </a:rPr>
              <a:t>True emergencies requiring immediate executive involvement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457200" y="201168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Board meeting tomorrow - deck not ready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57200" y="233172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Can't be delayed, executive must review</a:t>
            </a:r>
            <a:endParaRPr lang="en-US" sz="1100" dirty="0"/>
          </a:p>
        </p:txBody>
      </p:sp>
      <p:sp>
        <p:nvSpPr>
          <p:cNvPr id="6" name="Text 4"/>
          <p:cNvSpPr/>
          <p:nvPr/>
        </p:nvSpPr>
        <p:spPr>
          <a:xfrm>
            <a:off x="457200" y="283464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Critical travel change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57200" y="315468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Executive needs to be somewhere specific</a:t>
            </a:r>
            <a:endParaRPr lang="en-US" sz="1100" dirty="0"/>
          </a:p>
        </p:txBody>
      </p:sp>
      <p:sp>
        <p:nvSpPr>
          <p:cNvPr id="8" name="Text 6"/>
          <p:cNvSpPr/>
          <p:nvPr/>
        </p:nvSpPr>
        <p:spPr>
          <a:xfrm>
            <a:off x="457200" y="365760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PR crisis response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57200" y="397764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Every minute matters for reputation</a:t>
            </a:r>
            <a:endParaRPr lang="en-US" sz="1100" dirty="0"/>
          </a:p>
        </p:txBody>
      </p:sp>
      <p:sp>
        <p:nvSpPr>
          <p:cNvPr id="10" name="Text 8"/>
          <p:cNvSpPr/>
          <p:nvPr/>
        </p:nvSpPr>
        <p:spPr>
          <a:xfrm>
            <a:off x="457200" y="448056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Key stakeholder escalation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57200" y="480060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Relationship damage if not addressed</a:t>
            </a:r>
            <a:endParaRPr lang="en-US" sz="11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200" b="1" dirty="0">
                <a:solidFill>
                  <a:srgbClr val="0078D4"/>
                </a:solidFill>
              </a:rPr>
              <a:t>Quadrant 2: Growth Zone (Schedule)</a:t>
            </a:r>
            <a:endParaRPr lang="en-US" sz="3200" dirty="0"/>
          </a:p>
        </p:txBody>
      </p:sp>
      <p:sp>
        <p:nvSpPr>
          <p:cNvPr id="3" name="Text 1"/>
          <p:cNvSpPr/>
          <p:nvPr/>
        </p:nvSpPr>
        <p:spPr>
          <a:xfrm>
            <a:off x="457200" y="137160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333333"/>
                </a:solidFill>
              </a:rPr>
              <a:t>High-value work that makes you indispensable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457200" y="201168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Building stakeholder relationships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57200" y="233172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Makes everything smoother long-term</a:t>
            </a:r>
            <a:endParaRPr lang="en-US" sz="1100" dirty="0"/>
          </a:p>
        </p:txBody>
      </p:sp>
      <p:sp>
        <p:nvSpPr>
          <p:cNvPr id="6" name="Text 4"/>
          <p:cNvSpPr/>
          <p:nvPr/>
        </p:nvSpPr>
        <p:spPr>
          <a:xfrm>
            <a:off x="457200" y="283464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Creating process documentation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57200" y="315468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Enables delegation and efficiency</a:t>
            </a:r>
            <a:endParaRPr lang="en-US" sz="1100" dirty="0"/>
          </a:p>
        </p:txBody>
      </p:sp>
      <p:sp>
        <p:nvSpPr>
          <p:cNvPr id="8" name="Text 6"/>
          <p:cNvSpPr/>
          <p:nvPr/>
        </p:nvSpPr>
        <p:spPr>
          <a:xfrm>
            <a:off x="457200" y="365760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Executive briefing preparation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57200" y="397764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Better prep = better decisions</a:t>
            </a:r>
            <a:endParaRPr lang="en-US" sz="1100" dirty="0"/>
          </a:p>
        </p:txBody>
      </p:sp>
      <p:sp>
        <p:nvSpPr>
          <p:cNvPr id="10" name="Text 8"/>
          <p:cNvSpPr/>
          <p:nvPr/>
        </p:nvSpPr>
        <p:spPr>
          <a:xfrm>
            <a:off x="457200" y="448056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Professional development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57200" y="480060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Grows your strategic value</a:t>
            </a:r>
            <a:endParaRPr lang="en-US" sz="11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200" b="1" dirty="0">
                <a:solidFill>
                  <a:srgbClr val="0078D4"/>
                </a:solidFill>
              </a:rPr>
              <a:t>Quadrant 3: Distraction Zone (Delegate)</a:t>
            </a:r>
            <a:endParaRPr lang="en-US" sz="3200" dirty="0"/>
          </a:p>
        </p:txBody>
      </p:sp>
      <p:sp>
        <p:nvSpPr>
          <p:cNvPr id="3" name="Text 1"/>
          <p:cNvSpPr/>
          <p:nvPr/>
        </p:nvSpPr>
        <p:spPr>
          <a:xfrm>
            <a:off x="457200" y="137160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333333"/>
                </a:solidFill>
              </a:rPr>
              <a:t>Others' urgencies that don't need executive time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457200" y="201168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Non-critical meeting requests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57200" y="233172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Can be handled by team members</a:t>
            </a:r>
            <a:endParaRPr lang="en-US" sz="1100" dirty="0"/>
          </a:p>
        </p:txBody>
      </p:sp>
      <p:sp>
        <p:nvSpPr>
          <p:cNvPr id="6" name="Text 4"/>
          <p:cNvSpPr/>
          <p:nvPr/>
        </p:nvSpPr>
        <p:spPr>
          <a:xfrm>
            <a:off x="457200" y="283464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Routine travel bookings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57200" y="315468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Can use travel team or system</a:t>
            </a:r>
            <a:endParaRPr lang="en-US" sz="1100" dirty="0"/>
          </a:p>
        </p:txBody>
      </p:sp>
      <p:sp>
        <p:nvSpPr>
          <p:cNvPr id="8" name="Text 6"/>
          <p:cNvSpPr/>
          <p:nvPr/>
        </p:nvSpPr>
        <p:spPr>
          <a:xfrm>
            <a:off x="457200" y="365760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Standard information requests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57200" y="397764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Create FAQ or redirect to resources</a:t>
            </a:r>
            <a:endParaRPr lang="en-US" sz="1100" dirty="0"/>
          </a:p>
        </p:txBody>
      </p:sp>
      <p:sp>
        <p:nvSpPr>
          <p:cNvPr id="10" name="Text 8"/>
          <p:cNvSpPr/>
          <p:nvPr/>
        </p:nvSpPr>
        <p:spPr>
          <a:xfrm>
            <a:off x="457200" y="448056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Low-priority emails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57200" y="480060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Batch process or template responses</a:t>
            </a:r>
            <a:endParaRPr lang="en-US" sz="11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200" b="1" dirty="0">
                <a:solidFill>
                  <a:srgbClr val="0078D4"/>
                </a:solidFill>
              </a:rPr>
              <a:t>Quadrant 4: Time Waster Zone (Delete)</a:t>
            </a:r>
            <a:endParaRPr lang="en-US" sz="3200" dirty="0"/>
          </a:p>
        </p:txBody>
      </p:sp>
      <p:sp>
        <p:nvSpPr>
          <p:cNvPr id="3" name="Text 1"/>
          <p:cNvSpPr/>
          <p:nvPr/>
        </p:nvSpPr>
        <p:spPr>
          <a:xfrm>
            <a:off x="457200" y="137160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333333"/>
                </a:solidFill>
              </a:rPr>
              <a:t>Time wasters that dilute your effectiveness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457200" y="201168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Optional meetings without agenda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57200" y="233172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Protect executive's focus time</a:t>
            </a:r>
            <a:endParaRPr lang="en-US" sz="1100" dirty="0"/>
          </a:p>
        </p:txBody>
      </p:sp>
      <p:sp>
        <p:nvSpPr>
          <p:cNvPr id="6" name="Text 4"/>
          <p:cNvSpPr/>
          <p:nvPr/>
        </p:nvSpPr>
        <p:spPr>
          <a:xfrm>
            <a:off x="457200" y="283464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Nice-to-have projects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57200" y="315468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Focus on must-haves first</a:t>
            </a:r>
            <a:endParaRPr lang="en-US" sz="1100" dirty="0"/>
          </a:p>
        </p:txBody>
      </p:sp>
      <p:sp>
        <p:nvSpPr>
          <p:cNvPr id="8" name="Text 6"/>
          <p:cNvSpPr/>
          <p:nvPr/>
        </p:nvSpPr>
        <p:spPr>
          <a:xfrm>
            <a:off x="457200" y="365760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Excessive formatting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57200" y="397764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Good enough is often perfect</a:t>
            </a:r>
            <a:endParaRPr lang="en-US" sz="1100" dirty="0"/>
          </a:p>
        </p:txBody>
      </p:sp>
      <p:sp>
        <p:nvSpPr>
          <p:cNvPr id="10" name="Text 8"/>
          <p:cNvSpPr/>
          <p:nvPr/>
        </p:nvSpPr>
        <p:spPr>
          <a:xfrm>
            <a:off x="457200" y="448056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Non-essential committees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57200" y="480060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Every yes is a no to something else</a:t>
            </a:r>
            <a:endParaRPr lang="en-US" sz="11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600" b="1" dirty="0">
                <a:solidFill>
                  <a:srgbClr val="0078D4"/>
                </a:solidFill>
              </a:rPr>
              <a:t>Common Traps to Avoid</a:t>
            </a:r>
            <a:endParaRPr lang="en-US" sz="3600" dirty="0"/>
          </a:p>
        </p:txBody>
      </p:sp>
      <p:sp>
        <p:nvSpPr>
          <p:cNvPr id="3" name="Text 1"/>
          <p:cNvSpPr/>
          <p:nvPr/>
        </p:nvSpPr>
        <p:spPr>
          <a:xfrm>
            <a:off x="457200" y="164592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400" b="1" dirty="0">
                <a:solidFill>
                  <a:srgbClr val="333333"/>
                </a:solidFill>
              </a:rPr>
              <a:t>• The Yes Person Trap</a:t>
            </a:r>
            <a:endParaRPr lang="en-US" sz="1400" dirty="0"/>
          </a:p>
        </p:txBody>
      </p:sp>
      <p:sp>
        <p:nvSpPr>
          <p:cNvPr id="4" name="Text 2"/>
          <p:cNvSpPr/>
          <p:nvPr/>
        </p:nvSpPr>
        <p:spPr>
          <a:xfrm>
            <a:off x="457200" y="201168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400"/>
              </a:lnSpc>
              <a:buNone/>
            </a:pPr>
            <a:r>
              <a:rPr lang="en-US" sz="1200" dirty="0">
                <a:solidFill>
                  <a:srgbClr val="E5F5E5"/>
                </a:solidFill>
              </a:rPr>
              <a:t>  Solution: Your job is to be strategically helpful, not universally available. Every yes should advance key priorities.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57200" y="265176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400" b="1" dirty="0">
                <a:solidFill>
                  <a:srgbClr val="333333"/>
                </a:solidFill>
              </a:rPr>
              <a:t>• The Perfection Prison</a:t>
            </a:r>
            <a:endParaRPr lang="en-US" sz="1400" dirty="0"/>
          </a:p>
        </p:txBody>
      </p:sp>
      <p:sp>
        <p:nvSpPr>
          <p:cNvPr id="6" name="Text 4"/>
          <p:cNvSpPr/>
          <p:nvPr/>
        </p:nvSpPr>
        <p:spPr>
          <a:xfrm>
            <a:off x="457200" y="301752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400"/>
              </a:lnSpc>
              <a:buNone/>
            </a:pPr>
            <a:r>
              <a:rPr lang="en-US" sz="1200" dirty="0">
                <a:solidFill>
                  <a:srgbClr val="E5F5E5"/>
                </a:solidFill>
              </a:rPr>
              <a:t>  Solution: Ask: 'Will my executive notice or care?' If not, good enough is perfect.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57200" y="365760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400" b="1" dirty="0">
                <a:solidFill>
                  <a:srgbClr val="333333"/>
                </a:solidFill>
              </a:rPr>
              <a:t>• The Invisible Excellence Problem</a:t>
            </a:r>
            <a:endParaRPr lang="en-US" sz="1400" dirty="0"/>
          </a:p>
        </p:txBody>
      </p:sp>
      <p:sp>
        <p:nvSpPr>
          <p:cNvPr id="8" name="Text 6"/>
          <p:cNvSpPr/>
          <p:nvPr/>
        </p:nvSpPr>
        <p:spPr>
          <a:xfrm>
            <a:off x="457200" y="402336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400"/>
              </a:lnSpc>
              <a:buNone/>
            </a:pPr>
            <a:r>
              <a:rPr lang="en-US" sz="1200" dirty="0">
                <a:solidFill>
                  <a:srgbClr val="E5F5E5"/>
                </a:solidFill>
              </a:rPr>
              <a:t>  Solution: Document your wins. Send monthly 'impact summaries' showing time saved and fires prevented.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Appfluence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Eisenhower Matrix for Executive Assistants: Master Multiple Priorities</dc:title>
  <dc:subject>Manage your executive's time and your own with the Eisenhower Matrix. The EA's guide to juggling competing priorities. Free templates designed for assistants.</dc:subject>
  <dc:creator>EisenhowerMatrix.com</dc:creator>
  <cp:lastModifiedBy>EisenhowerMatrix.com</cp:lastModifiedBy>
  <cp:revision>1</cp:revision>
  <dcterms:created xsi:type="dcterms:W3CDTF">2025-09-04T12:02:50Z</dcterms:created>
  <dcterms:modified xsi:type="dcterms:W3CDTF">2025-09-04T12:02:50Z</dcterms:modified>
</cp:coreProperties>
</file>